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  <p:sldMasterId id="214748369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y="5143500" cx="9144000"/>
  <p:notesSz cx="6858000" cy="9144000"/>
  <p:embeddedFontLst>
    <p:embeddedFont>
      <p:font typeface="IBM Plex Sans"/>
      <p:regular r:id="rId53"/>
      <p:bold r:id="rId54"/>
      <p:italic r:id="rId55"/>
      <p:boldItalic r:id="rId56"/>
    </p:embeddedFont>
    <p:embeddedFont>
      <p:font typeface="IBM Plex Sans Medium"/>
      <p:regular r:id="rId57"/>
      <p:bold r:id="rId58"/>
      <p:italic r:id="rId59"/>
      <p:boldItalic r:id="rId60"/>
    </p:embeddedFont>
    <p:embeddedFont>
      <p:font typeface="IBM Plex Sans SemiBold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57EA19-E428-441C-A2CF-73378BD2082E}">
  <a:tblStyle styleId="{C857EA19-E428-441C-A2CF-73378BD2082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IBMPlexSansSemiBold-bold.fntdata"/><Relationship Id="rId61" Type="http://schemas.openxmlformats.org/officeDocument/2006/relationships/font" Target="fonts/IBMPlexSansSemiBold-regular.fntdata"/><Relationship Id="rId20" Type="http://schemas.openxmlformats.org/officeDocument/2006/relationships/slide" Target="slides/slide10.xml"/><Relationship Id="rId64" Type="http://schemas.openxmlformats.org/officeDocument/2006/relationships/font" Target="fonts/IBMPlexSansSemiBold-boldItalic.fntdata"/><Relationship Id="rId63" Type="http://schemas.openxmlformats.org/officeDocument/2006/relationships/font" Target="fonts/IBMPlexSansSemiBold-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IBMPlexSansMedium-bold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IBMPlexSans-regular.fntdata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font" Target="fonts/IBMPlexSans-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IBMPlexSans-bold.fntdata"/><Relationship Id="rId13" Type="http://schemas.openxmlformats.org/officeDocument/2006/relationships/slide" Target="slides/slide3.xml"/><Relationship Id="rId57" Type="http://schemas.openxmlformats.org/officeDocument/2006/relationships/font" Target="fonts/IBMPlexSansMedium-regular.fntdata"/><Relationship Id="rId12" Type="http://schemas.openxmlformats.org/officeDocument/2006/relationships/slide" Target="slides/slide2.xml"/><Relationship Id="rId56" Type="http://schemas.openxmlformats.org/officeDocument/2006/relationships/font" Target="fonts/IBMPlexSans-boldItalic.fntdata"/><Relationship Id="rId15" Type="http://schemas.openxmlformats.org/officeDocument/2006/relationships/slide" Target="slides/slide5.xml"/><Relationship Id="rId59" Type="http://schemas.openxmlformats.org/officeDocument/2006/relationships/font" Target="fonts/IBMPlexSansMedium-italic.fntdata"/><Relationship Id="rId14" Type="http://schemas.openxmlformats.org/officeDocument/2006/relationships/slide" Target="slides/slide4.xml"/><Relationship Id="rId58" Type="http://schemas.openxmlformats.org/officeDocument/2006/relationships/font" Target="fonts/IBMPlexSansMedium-bold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0" name="Google Shape;330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8907cd885_0_24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2" name="Google Shape;432;gc8907cd885_0_24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907cd885_0_25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9" name="Google Shape;469;gc8907cd885_0_25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8907cd885_0_2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8" name="Google Shape;488;gc8907cd885_0_27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8907cd885_0_3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2" name="Google Shape;512;gc8907cd885_0_33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8907cd885_0_3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1" name="Google Shape;531;gc8907cd885_0_30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8907cd885_0_3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7" name="Google Shape;557;gc8907cd885_0_3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8907cd885_0_38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5" name="Google Shape;575;gc8907cd885_0_38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c8907cd885_1_54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0" name="Google Shape;600;gc8907cd885_1_54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8907cd885_0_47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9" name="Google Shape;629;gc8907cd885_0_47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8907cd885_0_50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43" name="Google Shape;643;gc8907cd885_0_50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cb87695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12cb87695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8907cd885_0_5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7" name="Google Shape;657;gc8907cd885_0_51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8907cd885_0_54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9" name="Google Shape;709;gc8907cd885_0_54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8907cd885_0_5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3" name="Google Shape;723;gc8907cd885_0_5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c8907cd885_0_58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0" name="Google Shape;740;gc8907cd885_0_58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8907cd885_0_60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7" name="Google Shape;757;gc8907cd885_0_60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8907cd885_0_6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72" name="Google Shape;772;gc8907cd885_0_6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8907cd885_0_6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9" name="Google Shape;789;gc8907cd885_0_64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8907cd885_0_67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3" name="Google Shape;803;gc8907cd885_0_67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c8907cd885_0_66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7" name="Google Shape;817;gc8907cd885_0_66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c8907cd885_0_6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1" name="Google Shape;831;gc8907cd885_0_69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2cb8769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12cb87695e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8907cd885_0_7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5" name="Google Shape;845;gc8907cd885_0_7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c8907cd885_0_7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9" name="Google Shape;859;gc8907cd885_0_72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8907cd885_1_68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3" name="Google Shape;873;gc8907cd885_1_68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c8907cd885_0_7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8" name="Google Shape;888;gc8907cd885_0_75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8907cd885_0_77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2" name="Google Shape;902;gc8907cd885_0_77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c8907cd885_0_7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7" name="Google Shape;917;gc8907cd885_0_7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c8907cd885_0_7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1" name="Google Shape;931;gc8907cd885_0_7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bf7e121974_0_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5" name="Google Shape;945;gbf7e121974_0_3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8907cd885_1_1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7" name="Google Shape;957;gc8907cd885_1_1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c8907cd885_1_2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2" name="Google Shape;972;gc8907cd885_1_2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2cb87695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12cb87695e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c8907cd885_1_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4" name="Google Shape;984;gc8907cd885_1_4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cb87695e_0_2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8" name="Google Shape;998;g112cb87695e_0_22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6f696512c_2_2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6" name="Google Shape;1016;gc6f696512c_2_2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59" name="Google Shape;359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8907cd885_0_1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72" name="Google Shape;372;gc8907cd885_0_16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8907cd885_0_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88" name="Google Shape;388;gc8907cd885_0_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8907cd885_0_20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04" name="Google Shape;404;gc8907cd885_0_20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8907cd885_0_2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18" name="Google Shape;418;gc8907cd885_0_22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5" Type="http://schemas.openxmlformats.org/officeDocument/2006/relationships/image" Target="../media/image30.png"/><Relationship Id="rId14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Relationship Id="rId3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p4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8" name="Google Shape;278;p42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42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0" name="Google Shape;280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6" name="Google Shape;286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2" name="Google Shape;292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98" name="Google Shape;298;p4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99" name="Google Shape;299;p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5" name="Google Shape;305;p4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6" name="Google Shape;306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3" name="Google Shape;313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36.png"/><Relationship Id="rId5" Type="http://schemas.openxmlformats.org/officeDocument/2006/relationships/hyperlink" Target="http://mathprofi.ru/naibolshee_i_naimenshee_znacheniya_funkcii_na_otrezke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Relationship Id="rId5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74.png"/><Relationship Id="rId5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68.png"/><Relationship Id="rId5" Type="http://schemas.openxmlformats.org/officeDocument/2006/relationships/image" Target="../media/image75.png"/><Relationship Id="rId6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70.png"/><Relationship Id="rId5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Relationship Id="rId4" Type="http://schemas.openxmlformats.org/officeDocument/2006/relationships/hyperlink" Target="http://www.leg.ufpr.br/lib/exe/fetch.php/wiki:internas:biblioteca:akima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Производная функции </a:t>
            </a:r>
            <a:b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одной переменной (часть 2)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9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Применение производной для исследования функции на монотонность и экстремумы</a:t>
            </a:r>
            <a:endParaRPr/>
          </a:p>
        </p:txBody>
      </p:sp>
      <p:cxnSp>
        <p:nvCxnSpPr>
          <p:cNvPr id="442" name="Google Shape;442;p59"/>
          <p:cNvCxnSpPr/>
          <p:nvPr/>
        </p:nvCxnSpPr>
        <p:spPr>
          <a:xfrm>
            <a:off x="2780812" y="4173227"/>
            <a:ext cx="39900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9"/>
          <p:cNvCxnSpPr/>
          <p:nvPr/>
        </p:nvCxnSpPr>
        <p:spPr>
          <a:xfrm rot="10800000">
            <a:off x="3697292" y="3681175"/>
            <a:ext cx="0" cy="11850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9"/>
          <p:cNvCxnSpPr/>
          <p:nvPr/>
        </p:nvCxnSpPr>
        <p:spPr>
          <a:xfrm flipH="1" rot="10800000">
            <a:off x="3965525" y="4329839"/>
            <a:ext cx="793800" cy="4134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9"/>
          <p:cNvCxnSpPr/>
          <p:nvPr/>
        </p:nvCxnSpPr>
        <p:spPr>
          <a:xfrm>
            <a:off x="5306688" y="4329706"/>
            <a:ext cx="749100" cy="4026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9"/>
          <p:cNvSpPr/>
          <p:nvPr/>
        </p:nvSpPr>
        <p:spPr>
          <a:xfrm>
            <a:off x="4944321" y="4119073"/>
            <a:ext cx="107400" cy="107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9"/>
          <p:cNvSpPr txBox="1"/>
          <p:nvPr/>
        </p:nvSpPr>
        <p:spPr>
          <a:xfrm>
            <a:off x="2876750" y="3744396"/>
            <a:ext cx="809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  <a:t>знак </a:t>
            </a:r>
            <a:r>
              <a:rPr b="1" i="1" lang="ru" sz="1100">
                <a:latin typeface="IBM Plex Sans"/>
                <a:ea typeface="IBM Plex Sans"/>
                <a:cs typeface="IBM Plex Sans"/>
                <a:sym typeface="IBM Plex Sans"/>
              </a:rPr>
              <a:t>f’</a:t>
            </a:r>
            <a:endParaRPr b="1" i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59"/>
          <p:cNvSpPr txBox="1"/>
          <p:nvPr/>
        </p:nvSpPr>
        <p:spPr>
          <a:xfrm>
            <a:off x="2602000" y="4279641"/>
            <a:ext cx="1095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25">
                <a:latin typeface="IBM Plex Sans"/>
                <a:ea typeface="IBM Plex Sans"/>
                <a:cs typeface="IBM Plex Sans"/>
                <a:sym typeface="IBM Plex Sans"/>
              </a:rPr>
              <a:t>характер изменения функции</a:t>
            </a:r>
            <a:endParaRPr b="1" i="1" sz="1125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4160386" y="3834471"/>
            <a:ext cx="28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2000"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endParaRPr b="1" i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5468604" y="3834484"/>
            <a:ext cx="426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endParaRPr b="1" i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4759181" y="3864746"/>
            <a:ext cx="528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  <a:t>max</a:t>
            </a:r>
            <a:endParaRPr b="1" i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4833345" y="4235640"/>
            <a:ext cx="528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i="1" lang="ru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i="1" lang="ru" sz="9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b="1" i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6446301" y="4235640"/>
            <a:ext cx="308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4" name="Google Shape;454;p59"/>
          <p:cNvCxnSpPr/>
          <p:nvPr/>
        </p:nvCxnSpPr>
        <p:spPr>
          <a:xfrm>
            <a:off x="2780812" y="2647707"/>
            <a:ext cx="39900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9"/>
          <p:cNvCxnSpPr/>
          <p:nvPr/>
        </p:nvCxnSpPr>
        <p:spPr>
          <a:xfrm rot="10800000">
            <a:off x="3697292" y="2155656"/>
            <a:ext cx="0" cy="11850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9"/>
          <p:cNvCxnSpPr/>
          <p:nvPr/>
        </p:nvCxnSpPr>
        <p:spPr>
          <a:xfrm>
            <a:off x="3887286" y="2781824"/>
            <a:ext cx="771300" cy="4134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59"/>
          <p:cNvCxnSpPr/>
          <p:nvPr/>
        </p:nvCxnSpPr>
        <p:spPr>
          <a:xfrm flipH="1" rot="10800000">
            <a:off x="5362593" y="2837676"/>
            <a:ext cx="816000" cy="346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9"/>
          <p:cNvSpPr/>
          <p:nvPr/>
        </p:nvSpPr>
        <p:spPr>
          <a:xfrm>
            <a:off x="4944321" y="2593554"/>
            <a:ext cx="107400" cy="107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9"/>
          <p:cNvSpPr txBox="1"/>
          <p:nvPr/>
        </p:nvSpPr>
        <p:spPr>
          <a:xfrm>
            <a:off x="2876750" y="2218877"/>
            <a:ext cx="809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  <a:t>знак </a:t>
            </a:r>
            <a:r>
              <a:rPr b="1" i="1" lang="ru" sz="1100">
                <a:latin typeface="IBM Plex Sans"/>
                <a:ea typeface="IBM Plex Sans"/>
                <a:cs typeface="IBM Plex Sans"/>
                <a:sym typeface="IBM Plex Sans"/>
              </a:rPr>
              <a:t>f’</a:t>
            </a:r>
            <a:endParaRPr b="1" i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4160386" y="2308951"/>
            <a:ext cx="28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endParaRPr b="1" i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5468604" y="2308965"/>
            <a:ext cx="426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endParaRPr b="1" i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4759181" y="2339226"/>
            <a:ext cx="528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  <a:t>min</a:t>
            </a:r>
            <a:endParaRPr b="1" i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6446301" y="2710121"/>
            <a:ext cx="308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4833345" y="2710121"/>
            <a:ext cx="528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i="1" lang="ru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i="1" lang="ru" sz="9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b="1" i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2602000" y="2737267"/>
            <a:ext cx="1095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25">
                <a:latin typeface="IBM Plex Sans"/>
                <a:ea typeface="IBM Plex Sans"/>
                <a:cs typeface="IBM Plex Sans"/>
                <a:sym typeface="IBM Plex Sans"/>
              </a:rPr>
              <a:t>характер изменения функции</a:t>
            </a:r>
            <a:endParaRPr b="1" i="1" sz="1125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5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1</a:t>
            </a:r>
            <a:endParaRPr/>
          </a:p>
        </p:txBody>
      </p:sp>
      <p:pic>
        <p:nvPicPr>
          <p:cNvPr id="479" name="Google Shape;4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080" y="2288400"/>
            <a:ext cx="1016888" cy="5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87" y="2949513"/>
            <a:ext cx="1177275" cy="55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1175" y="1512575"/>
            <a:ext cx="3473675" cy="347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60"/>
          <p:cNvCxnSpPr/>
          <p:nvPr/>
        </p:nvCxnSpPr>
        <p:spPr>
          <a:xfrm>
            <a:off x="6945925" y="21268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>
            <a:stCxn id="484" idx="0"/>
            <a:endCxn id="484" idx="0"/>
          </p:cNvCxnSpPr>
          <p:nvPr/>
        </p:nvCxnSpPr>
        <p:spPr>
          <a:xfrm>
            <a:off x="7316856" y="21820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1</a:t>
            </a:r>
            <a:endParaRPr/>
          </a:p>
        </p:txBody>
      </p:sp>
      <p:cxnSp>
        <p:nvCxnSpPr>
          <p:cNvPr id="498" name="Google Shape;498;p61"/>
          <p:cNvCxnSpPr/>
          <p:nvPr/>
        </p:nvCxnSpPr>
        <p:spPr>
          <a:xfrm>
            <a:off x="6945925" y="21268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1"/>
          <p:cNvSpPr txBox="1"/>
          <p:nvPr/>
        </p:nvSpPr>
        <p:spPr>
          <a:xfrm>
            <a:off x="7105206" y="2182095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Google Shape;500;p61"/>
          <p:cNvCxnSpPr>
            <a:stCxn id="499" idx="0"/>
            <a:endCxn id="499" idx="0"/>
          </p:cNvCxnSpPr>
          <p:nvPr/>
        </p:nvCxnSpPr>
        <p:spPr>
          <a:xfrm>
            <a:off x="7316856" y="21820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1"/>
          <p:cNvCxnSpPr/>
          <p:nvPr/>
        </p:nvCxnSpPr>
        <p:spPr>
          <a:xfrm>
            <a:off x="7252910" y="2118356"/>
            <a:ext cx="0" cy="145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848353" y="1580475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6374791" y="158048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-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080" y="2288400"/>
            <a:ext cx="1016888" cy="5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87" y="2949513"/>
            <a:ext cx="1177275" cy="55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7875" y="3410073"/>
            <a:ext cx="2858200" cy="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1175" y="1512575"/>
            <a:ext cx="3473675" cy="347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61"/>
          <p:cNvCxnSpPr/>
          <p:nvPr/>
        </p:nvCxnSpPr>
        <p:spPr>
          <a:xfrm>
            <a:off x="5691425" y="2182097"/>
            <a:ext cx="32511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9" name="Google Shape;509;p6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2</a:t>
            </a:r>
            <a:endParaRPr/>
          </a:p>
        </p:txBody>
      </p:sp>
      <p:pic>
        <p:nvPicPr>
          <p:cNvPr id="522" name="Google Shape;52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54" y="2281080"/>
            <a:ext cx="1031599" cy="67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278" y="2865371"/>
            <a:ext cx="1244150" cy="6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5896" y="1532675"/>
            <a:ext cx="3709275" cy="3489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62"/>
          <p:cNvCxnSpPr/>
          <p:nvPr/>
        </p:nvCxnSpPr>
        <p:spPr>
          <a:xfrm>
            <a:off x="6945925" y="21268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2"/>
          <p:cNvCxnSpPr>
            <a:stCxn id="527" idx="0"/>
            <a:endCxn id="527" idx="0"/>
          </p:cNvCxnSpPr>
          <p:nvPr/>
        </p:nvCxnSpPr>
        <p:spPr>
          <a:xfrm>
            <a:off x="7316856" y="21820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3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2</a:t>
            </a:r>
            <a:endParaRPr/>
          </a:p>
        </p:txBody>
      </p:sp>
      <p:pic>
        <p:nvPicPr>
          <p:cNvPr id="541" name="Google Shape;54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54" y="2281080"/>
            <a:ext cx="1031599" cy="67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278" y="2865371"/>
            <a:ext cx="1244150" cy="638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63"/>
          <p:cNvCxnSpPr/>
          <p:nvPr/>
        </p:nvCxnSpPr>
        <p:spPr>
          <a:xfrm>
            <a:off x="7316856" y="21820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3"/>
          <p:cNvCxnSpPr/>
          <p:nvPr/>
        </p:nvCxnSpPr>
        <p:spPr>
          <a:xfrm>
            <a:off x="6945925" y="21268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3"/>
          <p:cNvCxnSpPr/>
          <p:nvPr/>
        </p:nvCxnSpPr>
        <p:spPr>
          <a:xfrm>
            <a:off x="5691425" y="2182097"/>
            <a:ext cx="32511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6" name="Google Shape;546;p63"/>
          <p:cNvSpPr txBox="1"/>
          <p:nvPr/>
        </p:nvSpPr>
        <p:spPr>
          <a:xfrm>
            <a:off x="7105206" y="2182095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7" name="Google Shape;547;p63"/>
          <p:cNvCxnSpPr>
            <a:stCxn id="546" idx="0"/>
            <a:endCxn id="546" idx="0"/>
          </p:cNvCxnSpPr>
          <p:nvPr/>
        </p:nvCxnSpPr>
        <p:spPr>
          <a:xfrm>
            <a:off x="7316856" y="21820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63"/>
          <p:cNvCxnSpPr/>
          <p:nvPr/>
        </p:nvCxnSpPr>
        <p:spPr>
          <a:xfrm>
            <a:off x="7252910" y="2118356"/>
            <a:ext cx="0" cy="145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63"/>
          <p:cNvSpPr txBox="1"/>
          <p:nvPr/>
        </p:nvSpPr>
        <p:spPr>
          <a:xfrm>
            <a:off x="7848353" y="1580475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3"/>
          <p:cNvSpPr txBox="1"/>
          <p:nvPr/>
        </p:nvSpPr>
        <p:spPr>
          <a:xfrm>
            <a:off x="6374791" y="158048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5896" y="1532675"/>
            <a:ext cx="3709275" cy="34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1520" y="3365360"/>
            <a:ext cx="2719393" cy="9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3"/>
          <p:cNvSpPr txBox="1"/>
          <p:nvPr/>
        </p:nvSpPr>
        <p:spPr>
          <a:xfrm>
            <a:off x="7936250" y="2472900"/>
            <a:ext cx="53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-¾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4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3</a:t>
            </a:r>
            <a:endParaRPr/>
          </a:p>
        </p:txBody>
      </p:sp>
      <p:sp>
        <p:nvSpPr>
          <p:cNvPr id="567" name="Google Shape;567;p64"/>
          <p:cNvSpPr/>
          <p:nvPr/>
        </p:nvSpPr>
        <p:spPr>
          <a:xfrm>
            <a:off x="5424725" y="2571750"/>
            <a:ext cx="2612100" cy="14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Знак будет меняться только в том случае, если критическая точка входит в производную в нечетной степени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568" name="Google Shape;5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06" y="1619942"/>
            <a:ext cx="3147132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550" y="1996233"/>
            <a:ext cx="2711447" cy="52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335" y="2632025"/>
            <a:ext cx="35718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317" y="4526541"/>
            <a:ext cx="2777909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5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3</a:t>
            </a:r>
            <a:endParaRPr/>
          </a:p>
        </p:txBody>
      </p:sp>
      <p:cxnSp>
        <p:nvCxnSpPr>
          <p:cNvPr id="585" name="Google Shape;585;p65"/>
          <p:cNvCxnSpPr/>
          <p:nvPr/>
        </p:nvCxnSpPr>
        <p:spPr>
          <a:xfrm>
            <a:off x="4852110" y="1887012"/>
            <a:ext cx="36003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6" name="Google Shape;586;p65"/>
          <p:cNvCxnSpPr/>
          <p:nvPr/>
        </p:nvCxnSpPr>
        <p:spPr>
          <a:xfrm>
            <a:off x="6627388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65"/>
          <p:cNvSpPr txBox="1"/>
          <p:nvPr/>
        </p:nvSpPr>
        <p:spPr>
          <a:xfrm>
            <a:off x="6377008" y="1908271"/>
            <a:ext cx="5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-¾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8" name="Google Shape;588;p65"/>
          <p:cNvCxnSpPr/>
          <p:nvPr/>
        </p:nvCxnSpPr>
        <p:spPr>
          <a:xfrm>
            <a:off x="5483550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65"/>
          <p:cNvCxnSpPr/>
          <p:nvPr/>
        </p:nvCxnSpPr>
        <p:spPr>
          <a:xfrm>
            <a:off x="7673550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65"/>
          <p:cNvSpPr txBox="1"/>
          <p:nvPr/>
        </p:nvSpPr>
        <p:spPr>
          <a:xfrm>
            <a:off x="5249100" y="1908271"/>
            <a:ext cx="4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-1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1" name="Google Shape;591;p65"/>
          <p:cNvSpPr txBox="1"/>
          <p:nvPr/>
        </p:nvSpPr>
        <p:spPr>
          <a:xfrm>
            <a:off x="7528550" y="1908271"/>
            <a:ext cx="4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2" name="Google Shape;59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06" y="1619942"/>
            <a:ext cx="3147132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550" y="1996233"/>
            <a:ext cx="2711447" cy="52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335" y="2632025"/>
            <a:ext cx="35718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317" y="4526541"/>
            <a:ext cx="2777909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5"/>
          <p:cNvSpPr/>
          <p:nvPr/>
        </p:nvSpPr>
        <p:spPr>
          <a:xfrm>
            <a:off x="5424725" y="2571750"/>
            <a:ext cx="2612100" cy="14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Знак будет меняться только в том случае, если критическая точка входит в производную в нечетной степени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597" name="Google Shape;597;p6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6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 3</a:t>
            </a:r>
            <a:endParaRPr/>
          </a:p>
        </p:txBody>
      </p:sp>
      <p:cxnSp>
        <p:nvCxnSpPr>
          <p:cNvPr id="610" name="Google Shape;610;p66"/>
          <p:cNvCxnSpPr/>
          <p:nvPr/>
        </p:nvCxnSpPr>
        <p:spPr>
          <a:xfrm>
            <a:off x="4852110" y="1887012"/>
            <a:ext cx="36003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1" name="Google Shape;611;p66"/>
          <p:cNvCxnSpPr/>
          <p:nvPr/>
        </p:nvCxnSpPr>
        <p:spPr>
          <a:xfrm>
            <a:off x="6627388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66"/>
          <p:cNvSpPr txBox="1"/>
          <p:nvPr/>
        </p:nvSpPr>
        <p:spPr>
          <a:xfrm>
            <a:off x="6377008" y="1908271"/>
            <a:ext cx="5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-¾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13" name="Google Shape;613;p66"/>
          <p:cNvCxnSpPr/>
          <p:nvPr/>
        </p:nvCxnSpPr>
        <p:spPr>
          <a:xfrm>
            <a:off x="5483550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6"/>
          <p:cNvCxnSpPr/>
          <p:nvPr/>
        </p:nvCxnSpPr>
        <p:spPr>
          <a:xfrm>
            <a:off x="7673550" y="1800742"/>
            <a:ext cx="0" cy="161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66"/>
          <p:cNvSpPr txBox="1"/>
          <p:nvPr/>
        </p:nvSpPr>
        <p:spPr>
          <a:xfrm>
            <a:off x="5249100" y="1908271"/>
            <a:ext cx="4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-1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p66"/>
          <p:cNvSpPr txBox="1"/>
          <p:nvPr/>
        </p:nvSpPr>
        <p:spPr>
          <a:xfrm>
            <a:off x="7528550" y="1908271"/>
            <a:ext cx="4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p66"/>
          <p:cNvSpPr txBox="1"/>
          <p:nvPr/>
        </p:nvSpPr>
        <p:spPr>
          <a:xfrm>
            <a:off x="5051654" y="138981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-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6"/>
          <p:cNvSpPr txBox="1"/>
          <p:nvPr/>
        </p:nvSpPr>
        <p:spPr>
          <a:xfrm>
            <a:off x="5912054" y="138981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6"/>
          <p:cNvSpPr txBox="1"/>
          <p:nvPr/>
        </p:nvSpPr>
        <p:spPr>
          <a:xfrm>
            <a:off x="7016371" y="138981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-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6"/>
          <p:cNvSpPr txBox="1"/>
          <p:nvPr/>
        </p:nvSpPr>
        <p:spPr>
          <a:xfrm>
            <a:off x="7927529" y="1389816"/>
            <a:ext cx="42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06" y="1619942"/>
            <a:ext cx="3147132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550" y="1996233"/>
            <a:ext cx="2711447" cy="52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335" y="2632025"/>
            <a:ext cx="35718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317" y="4526541"/>
            <a:ext cx="2777909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/>
          <p:nvPr/>
        </p:nvSpPr>
        <p:spPr>
          <a:xfrm>
            <a:off x="5424725" y="2571750"/>
            <a:ext cx="2612100" cy="14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Знак будет меняться только в том случае, если критическая точка входит в производную в нечетной степени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626" name="Google Shape;626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7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Зелёная линия – функция; 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синяя – производная. 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639" name="Google Shape;63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930" y="1927725"/>
            <a:ext cx="3358139" cy="30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400"/>
              <a:t>Чем отличаются локальный и глобальный экстремумы.</a:t>
            </a:r>
            <a:endParaRPr sz="2400"/>
          </a:p>
        </p:txBody>
      </p:sp>
      <p:pic>
        <p:nvPicPr>
          <p:cNvPr descr="http://www.idiinvest.narod.ru/Book/0005_Book/book-07-gl-02/book-07-ris-02-11.png" id="653" name="Google Shape;653;p68"/>
          <p:cNvPicPr preferRelativeResize="0"/>
          <p:nvPr/>
        </p:nvPicPr>
        <p:blipFill rotWithShape="1">
          <a:blip r:embed="rId4">
            <a:alphaModFix/>
          </a:blip>
          <a:srcRect b="1131" l="580" r="1081" t="6914"/>
          <a:stretch/>
        </p:blipFill>
        <p:spPr>
          <a:xfrm>
            <a:off x="2001375" y="1612300"/>
            <a:ext cx="5141249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25153"/>
            <a:ext cx="5915025" cy="269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2725513"/>
            <a:ext cx="2763375" cy="204572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9"/>
          <p:cNvSpPr/>
          <p:nvPr/>
        </p:nvSpPr>
        <p:spPr>
          <a:xfrm>
            <a:off x="2235975" y="4379600"/>
            <a:ext cx="1556100" cy="38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/>
          <p:nvPr/>
        </p:nvSpPr>
        <p:spPr>
          <a:xfrm>
            <a:off x="2234750" y="2752725"/>
            <a:ext cx="384600" cy="1626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9"/>
          <p:cNvSpPr/>
          <p:nvPr/>
        </p:nvSpPr>
        <p:spPr>
          <a:xfrm>
            <a:off x="1057275" y="3143250"/>
            <a:ext cx="1177200" cy="123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9"/>
          <p:cNvSpPr/>
          <p:nvPr/>
        </p:nvSpPr>
        <p:spPr>
          <a:xfrm>
            <a:off x="1647825" y="3967200"/>
            <a:ext cx="586500" cy="412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9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Найти наибольшее и наименьшее значения функции на заданном отрезке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p69"/>
          <p:cNvSpPr/>
          <p:nvPr/>
        </p:nvSpPr>
        <p:spPr>
          <a:xfrm>
            <a:off x="5580100" y="3942225"/>
            <a:ext cx="3024300" cy="56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mathprofi.ru</a:t>
            </a:r>
            <a:b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(пример 3)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69"/>
          <p:cNvSpPr/>
          <p:nvPr/>
        </p:nvSpPr>
        <p:spPr>
          <a:xfrm>
            <a:off x="5580100" y="2383253"/>
            <a:ext cx="3024300" cy="1236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Наибольшее и наименьшее значения функции на отрезке не обязательно совпадают с экстремумами.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74" name="Google Shape;674;p69"/>
          <p:cNvCxnSpPr/>
          <p:nvPr/>
        </p:nvCxnSpPr>
        <p:spPr>
          <a:xfrm rot="10800000">
            <a:off x="2234575" y="19124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69"/>
          <p:cNvCxnSpPr/>
          <p:nvPr/>
        </p:nvCxnSpPr>
        <p:spPr>
          <a:xfrm>
            <a:off x="843925" y="4379600"/>
            <a:ext cx="37719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69"/>
          <p:cNvCxnSpPr/>
          <p:nvPr/>
        </p:nvCxnSpPr>
        <p:spPr>
          <a:xfrm>
            <a:off x="2179325" y="2351725"/>
            <a:ext cx="119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69"/>
          <p:cNvCxnSpPr/>
          <p:nvPr/>
        </p:nvCxnSpPr>
        <p:spPr>
          <a:xfrm>
            <a:off x="2179325" y="3566175"/>
            <a:ext cx="119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69"/>
          <p:cNvCxnSpPr/>
          <p:nvPr/>
        </p:nvCxnSpPr>
        <p:spPr>
          <a:xfrm>
            <a:off x="4184325" y="4324350"/>
            <a:ext cx="0" cy="11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69"/>
          <p:cNvCxnSpPr/>
          <p:nvPr/>
        </p:nvCxnSpPr>
        <p:spPr>
          <a:xfrm>
            <a:off x="3393750" y="4324350"/>
            <a:ext cx="0" cy="11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69"/>
          <p:cNvCxnSpPr/>
          <p:nvPr/>
        </p:nvCxnSpPr>
        <p:spPr>
          <a:xfrm>
            <a:off x="3007975" y="4324350"/>
            <a:ext cx="0" cy="11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69"/>
          <p:cNvCxnSpPr/>
          <p:nvPr/>
        </p:nvCxnSpPr>
        <p:spPr>
          <a:xfrm>
            <a:off x="1845838" y="4324350"/>
            <a:ext cx="0" cy="11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69"/>
          <p:cNvCxnSpPr/>
          <p:nvPr/>
        </p:nvCxnSpPr>
        <p:spPr>
          <a:xfrm>
            <a:off x="1455225" y="4324350"/>
            <a:ext cx="0" cy="11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69"/>
          <p:cNvSpPr/>
          <p:nvPr/>
        </p:nvSpPr>
        <p:spPr>
          <a:xfrm>
            <a:off x="1017700" y="4342267"/>
            <a:ext cx="77650" cy="74666"/>
          </a:xfrm>
          <a:prstGeom prst="flowChartDecision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9"/>
          <p:cNvSpPr/>
          <p:nvPr/>
        </p:nvSpPr>
        <p:spPr>
          <a:xfrm>
            <a:off x="1611713" y="4342267"/>
            <a:ext cx="77650" cy="74666"/>
          </a:xfrm>
          <a:prstGeom prst="flowChartDecision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9"/>
          <p:cNvSpPr/>
          <p:nvPr/>
        </p:nvSpPr>
        <p:spPr>
          <a:xfrm>
            <a:off x="2582438" y="4342267"/>
            <a:ext cx="77650" cy="74666"/>
          </a:xfrm>
          <a:prstGeom prst="flowChartDecision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9"/>
          <p:cNvSpPr/>
          <p:nvPr/>
        </p:nvSpPr>
        <p:spPr>
          <a:xfrm>
            <a:off x="3750200" y="4342267"/>
            <a:ext cx="77650" cy="74666"/>
          </a:xfrm>
          <a:prstGeom prst="flowChartDecision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9"/>
          <p:cNvSpPr/>
          <p:nvPr/>
        </p:nvSpPr>
        <p:spPr>
          <a:xfrm>
            <a:off x="2192775" y="4734217"/>
            <a:ext cx="77650" cy="74666"/>
          </a:xfrm>
          <a:prstGeom prst="flowChartDecision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9"/>
          <p:cNvSpPr/>
          <p:nvPr/>
        </p:nvSpPr>
        <p:spPr>
          <a:xfrm>
            <a:off x="2192775" y="3935555"/>
            <a:ext cx="77650" cy="74666"/>
          </a:xfrm>
          <a:prstGeom prst="flowChartDecision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9"/>
          <p:cNvSpPr/>
          <p:nvPr/>
        </p:nvSpPr>
        <p:spPr>
          <a:xfrm>
            <a:off x="2192775" y="3122130"/>
            <a:ext cx="77650" cy="74666"/>
          </a:xfrm>
          <a:prstGeom prst="flowChartDecision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9"/>
          <p:cNvSpPr/>
          <p:nvPr/>
        </p:nvSpPr>
        <p:spPr>
          <a:xfrm>
            <a:off x="2192775" y="2713905"/>
            <a:ext cx="77650" cy="74666"/>
          </a:xfrm>
          <a:prstGeom prst="flowChartDecision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9"/>
          <p:cNvSpPr/>
          <p:nvPr/>
        </p:nvSpPr>
        <p:spPr>
          <a:xfrm>
            <a:off x="998000" y="3080400"/>
            <a:ext cx="116400" cy="116400"/>
          </a:xfrm>
          <a:prstGeom prst="ellipse">
            <a:avLst/>
          </a:prstGeom>
          <a:solidFill>
            <a:srgbClr val="B5A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9"/>
          <p:cNvSpPr/>
          <p:nvPr/>
        </p:nvSpPr>
        <p:spPr>
          <a:xfrm>
            <a:off x="2563075" y="2693038"/>
            <a:ext cx="116400" cy="116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9"/>
          <p:cNvSpPr/>
          <p:nvPr/>
        </p:nvSpPr>
        <p:spPr>
          <a:xfrm>
            <a:off x="1592350" y="3893813"/>
            <a:ext cx="116400" cy="116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9"/>
          <p:cNvSpPr/>
          <p:nvPr/>
        </p:nvSpPr>
        <p:spPr>
          <a:xfrm>
            <a:off x="3730825" y="4713338"/>
            <a:ext cx="116400" cy="116400"/>
          </a:xfrm>
          <a:prstGeom prst="ellipse">
            <a:avLst/>
          </a:prstGeom>
          <a:solidFill>
            <a:srgbClr val="B5A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9"/>
          <p:cNvSpPr txBox="1"/>
          <p:nvPr/>
        </p:nvSpPr>
        <p:spPr>
          <a:xfrm>
            <a:off x="1469525" y="2620800"/>
            <a:ext cx="623100" cy="248400"/>
          </a:xfrm>
          <a:prstGeom prst="rect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𝑀=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𝑓(𝑡)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6" name="Google Shape;696;p69"/>
          <p:cNvSpPr txBox="1"/>
          <p:nvPr/>
        </p:nvSpPr>
        <p:spPr>
          <a:xfrm>
            <a:off x="4217176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7" name="Google Shape;697;p69"/>
          <p:cNvSpPr txBox="1"/>
          <p:nvPr/>
        </p:nvSpPr>
        <p:spPr>
          <a:xfrm>
            <a:off x="3768476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8" name="Google Shape;698;p69"/>
          <p:cNvSpPr txBox="1"/>
          <p:nvPr/>
        </p:nvSpPr>
        <p:spPr>
          <a:xfrm>
            <a:off x="2482588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𝑡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9" name="Google Shape;699;p69"/>
          <p:cNvSpPr txBox="1"/>
          <p:nvPr/>
        </p:nvSpPr>
        <p:spPr>
          <a:xfrm>
            <a:off x="2198363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0" name="Google Shape;700;p69"/>
          <p:cNvSpPr txBox="1"/>
          <p:nvPr/>
        </p:nvSpPr>
        <p:spPr>
          <a:xfrm>
            <a:off x="1488776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𝑘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1" name="Google Shape;701;p69"/>
          <p:cNvSpPr txBox="1"/>
          <p:nvPr/>
        </p:nvSpPr>
        <p:spPr>
          <a:xfrm>
            <a:off x="941138" y="4438650"/>
            <a:ext cx="2301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𝑎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2" name="Google Shape;702;p69"/>
          <p:cNvSpPr txBox="1"/>
          <p:nvPr/>
        </p:nvSpPr>
        <p:spPr>
          <a:xfrm>
            <a:off x="1802225" y="4094083"/>
            <a:ext cx="4962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𝑓(𝑘)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3" name="Google Shape;703;p69"/>
          <p:cNvSpPr txBox="1"/>
          <p:nvPr/>
        </p:nvSpPr>
        <p:spPr>
          <a:xfrm>
            <a:off x="1832488" y="2924400"/>
            <a:ext cx="4713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𝑓(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𝑎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4" name="Google Shape;704;p69"/>
          <p:cNvSpPr txBox="1"/>
          <p:nvPr/>
        </p:nvSpPr>
        <p:spPr>
          <a:xfrm>
            <a:off x="1441750" y="4638974"/>
            <a:ext cx="651000" cy="258300"/>
          </a:xfrm>
          <a:prstGeom prst="rect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𝑚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𝑓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𝑏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5" name="Google Shape;705;p69"/>
          <p:cNvSpPr txBox="1"/>
          <p:nvPr/>
        </p:nvSpPr>
        <p:spPr>
          <a:xfrm>
            <a:off x="1974099" y="2124200"/>
            <a:ext cx="7386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𝑌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6" name="Google Shape;706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"/>
          <p:cNvSpPr txBox="1"/>
          <p:nvPr/>
        </p:nvSpPr>
        <p:spPr>
          <a:xfrm>
            <a:off x="453275" y="1687825"/>
            <a:ext cx="51324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y’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(1-я производная)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– для анализа монотонности функции; нахождения экстремумов.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y’’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(2-я производная)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– для анализа выпуклости функции.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b="1" baseline="30000" i="1"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(n)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-я производная)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2" name="Google Shape;712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0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Производные различных порядков</a:t>
            </a:r>
            <a:endParaRPr/>
          </a:p>
        </p:txBody>
      </p:sp>
      <p:sp>
        <p:nvSpPr>
          <p:cNvPr id="720" name="Google Shape;720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1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Задача оптимизации</a:t>
            </a:r>
            <a:endParaRPr/>
          </a:p>
        </p:txBody>
      </p:sp>
      <p:sp>
        <p:nvSpPr>
          <p:cNvPr id="733" name="Google Shape;733;p71"/>
          <p:cNvSpPr/>
          <p:nvPr/>
        </p:nvSpPr>
        <p:spPr>
          <a:xfrm>
            <a:off x="4657825" y="2223725"/>
            <a:ext cx="3933000" cy="120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оптимальные параметры цилиндрической банки для оливок, которые минимизируют количество затрачиваемой жести (материал банки).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https://i.ibb.co/s9L5rNq/7-1.png" id="734" name="Google Shape;73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10" y="1324180"/>
            <a:ext cx="3448243" cy="36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5">
            <a:alphaModFix/>
          </a:blip>
          <a:srcRect b="18471" l="0" r="68427" t="18465"/>
          <a:stretch/>
        </p:blipFill>
        <p:spPr>
          <a:xfrm>
            <a:off x="4650500" y="3932463"/>
            <a:ext cx="1452525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1"/>
          <p:cNvPicPr preferRelativeResize="0"/>
          <p:nvPr/>
        </p:nvPicPr>
        <p:blipFill rotWithShape="1">
          <a:blip r:embed="rId5">
            <a:alphaModFix/>
          </a:blip>
          <a:srcRect b="18471" l="31134" r="0" t="18465"/>
          <a:stretch/>
        </p:blipFill>
        <p:spPr>
          <a:xfrm>
            <a:off x="4650500" y="4344363"/>
            <a:ext cx="3168125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045" y="3611002"/>
            <a:ext cx="2877705" cy="1486098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588" y="1062800"/>
            <a:ext cx="3385575" cy="8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/>
          <p:nvPr/>
        </p:nvSpPr>
        <p:spPr>
          <a:xfrm>
            <a:off x="5227313" y="912174"/>
            <a:ext cx="2987100" cy="119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площади полной поверхности цилиндра (боковая поверхность + основания)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72"/>
          <p:cNvSpPr/>
          <p:nvPr/>
        </p:nvSpPr>
        <p:spPr>
          <a:xfrm>
            <a:off x="919150" y="2454225"/>
            <a:ext cx="7305600" cy="120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Проблема: в функции 2 переменных (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h;R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Предположим, известен объём банок (несколько вариантов): 200 мл, 500 мл, 1 л. Значит, можно выразить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h 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через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V и R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3" name="Google Shape;75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5356" y="3928838"/>
            <a:ext cx="1176853" cy="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300" y="2967350"/>
            <a:ext cx="2887125" cy="7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8026" y="2008114"/>
            <a:ext cx="242887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3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Чтобы найти оптимальный радиус банки, вычислим производную:</a:t>
            </a:r>
            <a:endParaRPr/>
          </a:p>
        </p:txBody>
      </p:sp>
      <p:sp>
        <p:nvSpPr>
          <p:cNvPr id="769" name="Google Shape;769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770" y="1156827"/>
            <a:ext cx="1198862" cy="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8494" y="987251"/>
            <a:ext cx="3411111" cy="830173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4"/>
          <p:cNvSpPr/>
          <p:nvPr/>
        </p:nvSpPr>
        <p:spPr>
          <a:xfrm>
            <a:off x="660751" y="2012550"/>
            <a:ext cx="7822500" cy="111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производной коэффициент при старшей степени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положителен =&gt; справа от точки экстремума «+».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R возводится в 3-ю степень =&gt; при переходе через критическую точку знак меняется на противоположный.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4" name="Google Shape;784;p74"/>
          <p:cNvSpPr/>
          <p:nvPr/>
        </p:nvSpPr>
        <p:spPr>
          <a:xfrm>
            <a:off x="660750" y="3326075"/>
            <a:ext cx="3784800" cy="56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знака справа с помощью подстановки: 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5" name="Google Shape;78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0" y="3250050"/>
            <a:ext cx="3372525" cy="17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8971" y="2121221"/>
            <a:ext cx="36861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5"/>
          <p:cNvSpPr/>
          <p:nvPr/>
        </p:nvSpPr>
        <p:spPr>
          <a:xfrm>
            <a:off x="2411760" y="1041101"/>
            <a:ext cx="4320600" cy="57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Найдём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h* (оптимальное значение h)</a:t>
            </a:r>
            <a:endParaRPr i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6"/>
          <p:cNvSpPr txBox="1"/>
          <p:nvPr>
            <p:ph type="title"/>
          </p:nvPr>
        </p:nvSpPr>
        <p:spPr>
          <a:xfrm>
            <a:off x="453902" y="1028200"/>
            <a:ext cx="4709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Содержательный вывод</a:t>
            </a:r>
            <a:endParaRPr/>
          </a:p>
        </p:txBody>
      </p:sp>
      <p:sp>
        <p:nvSpPr>
          <p:cNvPr id="813" name="Google Shape;813;p76"/>
          <p:cNvSpPr txBox="1"/>
          <p:nvPr/>
        </p:nvSpPr>
        <p:spPr>
          <a:xfrm>
            <a:off x="453275" y="1687825"/>
            <a:ext cx="80859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Оказывается, оптимальные размеры тары не зависят от объема. Чтобы материала на производство уходило как можно меньше, достаточно чтобы  </a:t>
            </a: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h=2R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магазине такие тары найти не сложно. Как правило это банки кукурузы, горошка или сгущёнки.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Почему же всё не делают в одинаковых банках? В одних случаях «виновато» содержимое, которое нельзя хранить в высоких тарах (например, рыба).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других случаях, дело в маркетинге. Люди привыкли к оливкам в вытянутых банках, поэтому они лучше продаются.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4" name="Google Shape;814;p7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7"/>
          <p:cNvSpPr txBox="1"/>
          <p:nvPr>
            <p:ph type="title"/>
          </p:nvPr>
        </p:nvSpPr>
        <p:spPr>
          <a:xfrm>
            <a:off x="453902" y="1028200"/>
            <a:ext cx="4709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Интерполяция</a:t>
            </a:r>
            <a:endParaRPr/>
          </a:p>
        </p:txBody>
      </p:sp>
      <p:sp>
        <p:nvSpPr>
          <p:cNvPr id="827" name="Google Shape;827;p77"/>
          <p:cNvSpPr txBox="1"/>
          <p:nvPr/>
        </p:nvSpPr>
        <p:spPr>
          <a:xfrm>
            <a:off x="453275" y="1687825"/>
            <a:ext cx="67692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Определение: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Метод нахождения промежуточных значений функции по имеющемуся дискретному набору известных значений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Требования: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Прохождение функции через данные точки.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Монотонность функции в данных точках.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8" name="Google Shape;828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8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Интерполяция.Сплайны</a:t>
            </a:r>
            <a:endParaRPr/>
          </a:p>
        </p:txBody>
      </p:sp>
      <p:pic>
        <p:nvPicPr>
          <p:cNvPr id="841" name="Google Shape;841;p78"/>
          <p:cNvPicPr preferRelativeResize="0"/>
          <p:nvPr/>
        </p:nvPicPr>
        <p:blipFill rotWithShape="1">
          <a:blip r:embed="rId4">
            <a:alphaModFix/>
          </a:blip>
          <a:srcRect b="0" l="24402" r="0" t="28371"/>
          <a:stretch/>
        </p:blipFill>
        <p:spPr>
          <a:xfrm>
            <a:off x="2041650" y="1770350"/>
            <a:ext cx="4769474" cy="30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/>
          <p:nvPr/>
        </p:nvSpPr>
        <p:spPr>
          <a:xfrm>
            <a:off x="2181825" y="465525"/>
            <a:ext cx="5212500" cy="638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46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3001" y="1500929"/>
            <a:ext cx="4595157" cy="31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9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Интерполяция.Сплайны</a:t>
            </a:r>
            <a:endParaRPr/>
          </a:p>
        </p:txBody>
      </p:sp>
      <p:pic>
        <p:nvPicPr>
          <p:cNvPr id="855" name="Google Shape;8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25" y="1480000"/>
            <a:ext cx="6837698" cy="35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0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Интерполяция.Сплайны</a:t>
            </a:r>
            <a:endParaRPr/>
          </a:p>
        </p:txBody>
      </p:sp>
      <p:pic>
        <p:nvPicPr>
          <p:cNvPr id="869" name="Google Shape;86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25" y="1647525"/>
            <a:ext cx="7814199" cy="3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2" name="Google Shape;882;p81"/>
          <p:cNvGraphicFramePr/>
          <p:nvPr/>
        </p:nvGraphicFramePr>
        <p:xfrm>
          <a:off x="1149087" y="719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{C857EA19-E428-441C-A2CF-73378BD2082E}</a:tableStyleId>
              </a:tblPr>
              <a:tblGrid>
                <a:gridCol w="559075"/>
                <a:gridCol w="1561775"/>
                <a:gridCol w="1996750"/>
                <a:gridCol w="2447000"/>
              </a:tblGrid>
              <a:tr h="1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Ошибка интерполяции</a:t>
                      </a:r>
                      <a:endParaRPr b="1" sz="10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Оценка ошибки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Иллюстрация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>
                    <a:solidFill>
                      <a:srgbClr val="F3F3F3"/>
                    </a:solidFill>
                  </a:tcPr>
                </a:tc>
              </a:tr>
              <a:tr h="2072550">
                <a:tc>
                  <a:txBody>
                    <a:bodyPr/>
                    <a:lstStyle/>
                    <a:p>
                      <a:pPr indent="0" lvl="0" marL="41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h=0.5</a:t>
                      </a:r>
                      <a:endParaRPr i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0.429685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3.(3)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</a:tr>
              <a:tr h="2056950">
                <a:tc>
                  <a:txBody>
                    <a:bodyPr/>
                    <a:lstStyle/>
                    <a:p>
                      <a:pPr indent="0" lvl="0" marL="41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h=0.25</a:t>
                      </a:r>
                      <a:endParaRPr i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0.005167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0.208(3)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83" name="Google Shape;883;p81"/>
          <p:cNvPicPr preferRelativeResize="0"/>
          <p:nvPr/>
        </p:nvPicPr>
        <p:blipFill rotWithShape="1">
          <a:blip r:embed="rId4">
            <a:alphaModFix/>
          </a:blip>
          <a:srcRect b="51813" l="53473" r="10234" t="8847"/>
          <a:stretch/>
        </p:blipFill>
        <p:spPr>
          <a:xfrm>
            <a:off x="5266676" y="905142"/>
            <a:ext cx="2447000" cy="209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1"/>
          <p:cNvPicPr preferRelativeResize="0"/>
          <p:nvPr/>
        </p:nvPicPr>
        <p:blipFill rotWithShape="1">
          <a:blip r:embed="rId4">
            <a:alphaModFix/>
          </a:blip>
          <a:srcRect b="7118" l="53570" r="10473" t="54874"/>
          <a:stretch/>
        </p:blipFill>
        <p:spPr>
          <a:xfrm>
            <a:off x="5269500" y="2949500"/>
            <a:ext cx="2424299" cy="20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2"/>
          <p:cNvSpPr txBox="1"/>
          <p:nvPr>
            <p:ph type="title"/>
          </p:nvPr>
        </p:nvSpPr>
        <p:spPr>
          <a:xfrm>
            <a:off x="453902" y="1028200"/>
            <a:ext cx="4709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Функции для сплайнов (Python scipy.interpolate)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8" name="Google Shape;898;p82"/>
          <p:cNvSpPr txBox="1"/>
          <p:nvPr/>
        </p:nvSpPr>
        <p:spPr>
          <a:xfrm>
            <a:off x="453275" y="2139899"/>
            <a:ext cx="58356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2699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spl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splrep(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x, y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{получить коэффициенты кубического сплайна}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26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y2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splev(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x2, spl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{восстановить по ним функцию}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f2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Akima1DInterpolator(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sx, y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{Сплайн Акима}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9" name="Google Shape;899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3"/>
          <p:cNvPicPr preferRelativeResize="0"/>
          <p:nvPr/>
        </p:nvPicPr>
        <p:blipFill rotWithShape="1">
          <a:blip r:embed="rId4">
            <a:alphaModFix/>
          </a:blip>
          <a:srcRect b="0" l="14942" r="5867" t="38153"/>
          <a:stretch/>
        </p:blipFill>
        <p:spPr>
          <a:xfrm>
            <a:off x="4852100" y="1429425"/>
            <a:ext cx="4129500" cy="263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3"/>
          <p:cNvPicPr preferRelativeResize="0"/>
          <p:nvPr/>
        </p:nvPicPr>
        <p:blipFill rotWithShape="1">
          <a:blip r:embed="rId5">
            <a:alphaModFix/>
          </a:blip>
          <a:srcRect b="0" l="69202" r="0" t="0"/>
          <a:stretch/>
        </p:blipFill>
        <p:spPr>
          <a:xfrm>
            <a:off x="2728101" y="1734450"/>
            <a:ext cx="1983972" cy="17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3"/>
          <p:cNvPicPr preferRelativeResize="0"/>
          <p:nvPr/>
        </p:nvPicPr>
        <p:blipFill rotWithShape="1">
          <a:blip r:embed="rId5">
            <a:alphaModFix/>
          </a:blip>
          <a:srcRect b="0" l="0" r="46498" t="0"/>
          <a:stretch/>
        </p:blipFill>
        <p:spPr>
          <a:xfrm>
            <a:off x="476250" y="1734450"/>
            <a:ext cx="3446651" cy="17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4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Кубический сплайн и сплайн Акима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927" name="Google Shape;9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7412" y="1840725"/>
            <a:ext cx="4629177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85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Кубический сплайн и сплайн Акима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941" name="Google Shape;94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0458" y="1840725"/>
            <a:ext cx="4746900" cy="30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6"/>
          <p:cNvSpPr txBox="1"/>
          <p:nvPr/>
        </p:nvSpPr>
        <p:spPr>
          <a:xfrm>
            <a:off x="453275" y="1840725"/>
            <a:ext cx="58356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Статья по Акима-сплайнам: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ru" sz="1500" u="sng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leg.ufpr.br/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3" name="Google Shape;953;p86"/>
          <p:cNvSpPr txBox="1"/>
          <p:nvPr/>
        </p:nvSpPr>
        <p:spPr>
          <a:xfrm>
            <a:off x="453900" y="1028200"/>
            <a:ext cx="5430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Статья по Акима-сплайнам: 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4" name="Google Shape;954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7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Сплайн Акима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500">
                <a:latin typeface="IBM Plex Sans"/>
                <a:ea typeface="IBM Plex Sans"/>
                <a:cs typeface="IBM Plex Sans"/>
                <a:sym typeface="IBM Plex Sans"/>
              </a:rPr>
              <a:t>(обеспечивает непрерывность только первой производной)</a:t>
            </a:r>
            <a:endParaRPr b="0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67" name="Google Shape;96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087" y="1945875"/>
            <a:ext cx="6333823" cy="52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5087" y="2452818"/>
            <a:ext cx="6333824" cy="2537657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8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Изученные темы: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7" name="Google Shape;977;p88"/>
          <p:cNvSpPr txBox="1"/>
          <p:nvPr/>
        </p:nvSpPr>
        <p:spPr>
          <a:xfrm>
            <a:off x="470475" y="1954350"/>
            <a:ext cx="45225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Производная: практика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Исследование функций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Интерполяция. Сплайны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/>
          <p:nvPr/>
        </p:nvSpPr>
        <p:spPr>
          <a:xfrm>
            <a:off x="2267744" y="3273828"/>
            <a:ext cx="4968600" cy="918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1-Й ЗАМЕЧАТЕЛЬНЫЙ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02840" y="1167594"/>
            <a:ext cx="8229600" cy="339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</a:t>
            </a:r>
            <a:endParaRPr/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5816" y="3360316"/>
            <a:ext cx="918102" cy="7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/>
          <p:nvPr/>
        </p:nvSpPr>
        <p:spPr>
          <a:xfrm>
            <a:off x="3275856" y="380651"/>
            <a:ext cx="2736300" cy="1296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область определения функции;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 о характере предела: лево- или правосторонний.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9"/>
          <p:cNvSpPr txBox="1"/>
          <p:nvPr>
            <p:ph type="title"/>
          </p:nvPr>
        </p:nvSpPr>
        <p:spPr>
          <a:xfrm>
            <a:off x="453902" y="1028200"/>
            <a:ext cx="4709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994" name="Google Shape;994;p89"/>
          <p:cNvSpPr txBox="1"/>
          <p:nvPr/>
        </p:nvSpPr>
        <p:spPr>
          <a:xfrm>
            <a:off x="453900" y="1673900"/>
            <a:ext cx="5835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𝑥 и ширину 𝑦 прямоугольника при заданном периметре 𝑃=144 cм, при которых данный прямоугольник имеет наибольшую площадь 𝑆.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5" name="Google Shape;995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0"/>
          <p:cNvSpPr txBox="1"/>
          <p:nvPr>
            <p:ph type="title"/>
          </p:nvPr>
        </p:nvSpPr>
        <p:spPr>
          <a:xfrm>
            <a:off x="453902" y="1028200"/>
            <a:ext cx="4709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1008" name="Google Shape;1008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9" name="Google Shape;1009;p90"/>
          <p:cNvSpPr txBox="1"/>
          <p:nvPr/>
        </p:nvSpPr>
        <p:spPr>
          <a:xfrm>
            <a:off x="3961269" y="2288400"/>
            <a:ext cx="1171200" cy="40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10" name="Google Shape;1010;p90"/>
          <p:cNvSpPr txBox="1"/>
          <p:nvPr/>
        </p:nvSpPr>
        <p:spPr>
          <a:xfrm>
            <a:off x="4043780" y="2839948"/>
            <a:ext cx="984300" cy="400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11" name="Google Shape;1011;p90"/>
          <p:cNvSpPr txBox="1"/>
          <p:nvPr/>
        </p:nvSpPr>
        <p:spPr>
          <a:xfrm>
            <a:off x="4024034" y="3391497"/>
            <a:ext cx="1095600" cy="40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12" name="Google Shape;1012;p90"/>
          <p:cNvSpPr txBox="1"/>
          <p:nvPr/>
        </p:nvSpPr>
        <p:spPr>
          <a:xfrm>
            <a:off x="3770700" y="3998200"/>
            <a:ext cx="1602600" cy="40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13" name="Google Shape;1013;p90"/>
          <p:cNvSpPr txBox="1"/>
          <p:nvPr/>
        </p:nvSpPr>
        <p:spPr>
          <a:xfrm>
            <a:off x="453900" y="1662725"/>
            <a:ext cx="5835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экстремумы функций, если они есть: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91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25" name="Google Shape;10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1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7" name="Google Shape;102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470475" y="1628825"/>
            <a:ext cx="4522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Поиск экстремумов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Интерполяция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Смысл производной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1329350" y="2288400"/>
            <a:ext cx="2456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Физический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Мгновенная скорость изменения функции в момент времени x.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5717075" y="2288400"/>
            <a:ext cx="2456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Геометрический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Тангенс угла наклона касательной к графику функции 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y = f(x)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в точке х</a:t>
            </a:r>
            <a:r>
              <a:rPr baseline="-25000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84" name="Google Shape;384;p55"/>
          <p:cNvCxnSpPr/>
          <p:nvPr/>
        </p:nvCxnSpPr>
        <p:spPr>
          <a:xfrm>
            <a:off x="4572000" y="2179200"/>
            <a:ext cx="0" cy="1540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55"/>
          <p:cNvSpPr txBox="1"/>
          <p:nvPr/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/>
        </p:nvSpPr>
        <p:spPr>
          <a:xfrm>
            <a:off x="453275" y="1687825"/>
            <a:ext cx="56346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Критическая точка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это точка, в которой производная функции обращается в 0 или не существует.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Важно: у критической точки должна быть окрестность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(т. е. функция должна быть определена в её окрестности).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Примеры: </a:t>
            </a: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 = ln(x); y = abs(x).</a:t>
            </a:r>
            <a:endParaRPr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>
            <p:ph type="title"/>
          </p:nvPr>
        </p:nvSpPr>
        <p:spPr>
          <a:xfrm>
            <a:off x="453891" y="1028211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Термины</a:t>
            </a:r>
            <a:endParaRPr/>
          </a:p>
        </p:txBody>
      </p:sp>
      <p:pic>
        <p:nvPicPr>
          <p:cNvPr id="399" name="Google Shape;399;p56"/>
          <p:cNvPicPr preferRelativeResize="0"/>
          <p:nvPr/>
        </p:nvPicPr>
        <p:blipFill rotWithShape="1">
          <a:blip r:embed="rId4">
            <a:alphaModFix/>
          </a:blip>
          <a:srcRect b="0" l="0" r="1970" t="2572"/>
          <a:stretch/>
        </p:blipFill>
        <p:spPr>
          <a:xfrm>
            <a:off x="5826375" y="965250"/>
            <a:ext cx="3024050" cy="1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5">
            <a:alphaModFix/>
          </a:blip>
          <a:srcRect b="0" l="0" r="2591" t="0"/>
          <a:stretch/>
        </p:blipFill>
        <p:spPr>
          <a:xfrm>
            <a:off x="5816575" y="2972150"/>
            <a:ext cx="3024050" cy="20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71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53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/>
        </p:nvSpPr>
        <p:spPr>
          <a:xfrm>
            <a:off x="453275" y="1687825"/>
            <a:ext cx="57954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это обобщенное понятие локального минимума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максимума функции.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 определению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- это критическая точка, проходя через которую производная меняет свой знак.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>
            <p:ph type="title"/>
          </p:nvPr>
        </p:nvSpPr>
        <p:spPr>
          <a:xfrm>
            <a:off x="453891" y="1028211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Термины</a:t>
            </a:r>
            <a:endParaRPr/>
          </a:p>
        </p:txBody>
      </p:sp>
      <p:sp>
        <p:nvSpPr>
          <p:cNvPr id="415" name="Google Shape;415;p5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/>
        </p:nvSpPr>
        <p:spPr>
          <a:xfrm>
            <a:off x="453275" y="2019671"/>
            <a:ext cx="63678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(необходимые условия экстремума)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точка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является точкой экстремума функции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в этой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f’(с)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равен нулю или не существует.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(достаточное условие экстремума по первой производной)*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 функции</a:t>
            </a:r>
            <a:r>
              <a:rPr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дифференцируема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некоторой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окрестности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точки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кроме, быть может, самой точки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в которой она является непрерывной. Тогда если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f’(x)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меняет знак при переходе через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точку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точка с является точкой экстремума.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8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Применение производной для исследования функции на монотонность и экстремумы</a:t>
            </a:r>
            <a:endParaRPr/>
          </a:p>
        </p:txBody>
      </p:sp>
      <p:sp>
        <p:nvSpPr>
          <p:cNvPr id="429" name="Google Shape;429;p5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26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7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